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797675" cy="987425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9" autoAdjust="0"/>
    <p:restoredTop sz="93357" autoAdjust="0"/>
  </p:normalViewPr>
  <p:slideViewPr>
    <p:cSldViewPr snapToGrid="0" snapToObjects="1">
      <p:cViewPr varScale="1">
        <p:scale>
          <a:sx n="69" d="100"/>
          <a:sy n="69" d="100"/>
        </p:scale>
        <p:origin x="14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2051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D18125C3-A4C6-4750-A528-E8A7242CE94E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2052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30275" y="739775"/>
            <a:ext cx="4937125" cy="370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altLang="en-US" noProof="0" smtClean="0"/>
              <a:t>Click to edit Master text styles</a:t>
            </a:r>
          </a:p>
          <a:p>
            <a:pPr lvl="1"/>
            <a:r>
              <a:rPr lang="en-CA" altLang="en-US" noProof="0" smtClean="0"/>
              <a:t>Second level</a:t>
            </a:r>
          </a:p>
          <a:p>
            <a:pPr lvl="2"/>
            <a:r>
              <a:rPr lang="en-CA" altLang="en-US" noProof="0" smtClean="0"/>
              <a:t>Third level</a:t>
            </a:r>
          </a:p>
          <a:p>
            <a:pPr lvl="3"/>
            <a:r>
              <a:rPr lang="en-CA" altLang="en-US" noProof="0" smtClean="0"/>
              <a:t>Fourth level</a:t>
            </a:r>
          </a:p>
          <a:p>
            <a:pPr lvl="4"/>
            <a:r>
              <a:rPr lang="en-CA" altLang="en-US" noProof="0" smtClean="0"/>
              <a:t>Fifth level</a:t>
            </a:r>
            <a:endParaRPr lang="fr-FR" altLang="en-US" noProof="0" smtClean="0"/>
          </a:p>
        </p:txBody>
      </p:sp>
      <p:sp>
        <p:nvSpPr>
          <p:cNvPr id="2054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2055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/>
            </a:lvl1pPr>
          </a:lstStyle>
          <a:p>
            <a:pPr>
              <a:defRPr/>
            </a:pPr>
            <a:fld id="{399071D5-8A87-44EB-B6F9-DF89B1DAEB1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5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aseline="0" smtClean="0"/>
              <a:t>                                                                     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071D5-8A87-44EB-B6F9-DF89B1DAEB1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04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B1873-A89C-43E1-8EB9-EDFFEF0FCD4B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3C588-CC7D-4C77-9420-23BF78CB7BD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48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D02FE-F71D-493D-AA20-03437448CDEA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4F7DD-098D-43E4-AB12-F84BBBCF457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6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2EEAC-2B2D-455A-AB64-4BACD7D4FBD8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68206-7F12-4AA7-A94C-2E44E8FFF82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03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4E716-F34E-4581-9294-05C6B31B11CF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53DD9-5AD7-416C-9D14-7F3AE750D55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31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C5081-4209-485F-9D70-E9E43C39FA6D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79F33-0477-4CD1-B477-02EF0916A8D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5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DEC7D-BAF9-4248-95FB-3E7C43FF709F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5AA93-7B4C-49D8-B5DE-8CAF63C7FC2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1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127AB-9BD7-4B7D-BEE6-1018B33980B6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BFB5D-23CA-4471-B768-76660A143482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B6950-18B4-4388-AC52-346777F63B08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D47C1-B936-4B98-A929-45C2FCBA218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7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90DD6-245B-4750-B965-9D5FAEFB499F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FC1F4A-7D52-4A16-9F34-6E782B7BF86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71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B31B5-573B-441D-B31E-278F06E6383F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A6CF3-F3B9-41EB-821B-09287E45F8A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28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3B11D-DBC6-4EBA-9110-853B1F634A6F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7D708F-850D-4EA7-A0C8-8296DA83D42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71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846C8C4-457C-4671-B5F6-CC8B6E63EFC0}" type="datetimeFigureOut">
              <a:rPr lang="en-US"/>
              <a:pPr>
                <a:defRPr/>
              </a:pPr>
              <a:t>11/1/2021</a:t>
            </a:fld>
            <a:endParaRPr lang="en-US"/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fr-FR" altLang="en-US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C2FA09F-00DD-4AD9-A1FB-EB3A59EAB4E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7"/>
          <p:cNvSpPr txBox="1">
            <a:spLocks noChangeArrowheads="1"/>
          </p:cNvSpPr>
          <p:nvPr/>
        </p:nvSpPr>
        <p:spPr bwMode="auto">
          <a:xfrm>
            <a:off x="2458243" y="165100"/>
            <a:ext cx="43703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2400" b="1" dirty="0" smtClean="0"/>
              <a:t>LE BUSINESS MODEL CANVAS</a:t>
            </a:r>
            <a:endParaRPr lang="en-US" sz="24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HelvLight Regular" charset="0"/>
            </a:endParaRPr>
          </a:p>
        </p:txBody>
      </p:sp>
      <p:sp>
        <p:nvSpPr>
          <p:cNvPr id="14339" name="TextBox 28"/>
          <p:cNvSpPr txBox="1">
            <a:spLocks noChangeArrowheads="1"/>
          </p:cNvSpPr>
          <p:nvPr/>
        </p:nvSpPr>
        <p:spPr bwMode="auto">
          <a:xfrm>
            <a:off x="4603750" y="5584825"/>
            <a:ext cx="44497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 SOURCES DE REVENUS</a:t>
            </a: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3702050" y="719138"/>
            <a:ext cx="1797050" cy="4862512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PROPOSITION DE </a:t>
            </a:r>
            <a:r>
              <a:rPr lang="en-US" altLang="fr-FR" sz="1400" b="1" dirty="0" smtClean="0"/>
              <a:t>VALEUR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  <a:p>
            <a:pPr marL="285750" indent="-285750" algn="ctr" eaLnBrk="1" hangingPunct="1">
              <a:spcBef>
                <a:spcPct val="0"/>
              </a:spcBef>
              <a:buFontTx/>
              <a:buChar char="-"/>
            </a:pPr>
            <a:r>
              <a:rPr lang="en-US" altLang="fr-FR" sz="1400" b="1" dirty="0" smtClean="0"/>
              <a:t>Construction  </a:t>
            </a:r>
            <a:r>
              <a:rPr lang="en-US" altLang="fr-FR" sz="1400" b="1" dirty="0" err="1" smtClean="0"/>
              <a:t>écologique</a:t>
            </a:r>
            <a:r>
              <a:rPr lang="en-US" altLang="fr-FR" sz="1400" b="1" dirty="0" smtClean="0"/>
              <a:t> et  de </a:t>
            </a:r>
            <a:r>
              <a:rPr lang="en-US" altLang="fr-FR" sz="1400" b="1" dirty="0" err="1" smtClean="0"/>
              <a:t>basse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consommation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d’énergie</a:t>
            </a:r>
            <a:r>
              <a:rPr lang="en-US" altLang="fr-FR" sz="1400" b="1" dirty="0" smtClean="0"/>
              <a:t>, de </a:t>
            </a:r>
            <a:r>
              <a:rPr lang="en-US" altLang="fr-FR" sz="1400" b="1" dirty="0" err="1" smtClean="0"/>
              <a:t>meilleur</a:t>
            </a:r>
            <a:r>
              <a:rPr lang="en-US" altLang="fr-FR" sz="1400" b="1" dirty="0" smtClean="0"/>
              <a:t> rapport </a:t>
            </a:r>
            <a:r>
              <a:rPr lang="en-US" altLang="fr-FR" sz="1400" b="1" dirty="0" err="1" smtClean="0"/>
              <a:t>qualité</a:t>
            </a:r>
            <a:r>
              <a:rPr lang="en-US" altLang="fr-FR" sz="1400" b="1" dirty="0" smtClean="0"/>
              <a:t>-prix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fr-FR" sz="1400" b="1" dirty="0"/>
              <a:t>q</a:t>
            </a:r>
            <a:r>
              <a:rPr lang="en-US" altLang="fr-FR" sz="1400" b="1" smtClean="0"/>
              <a:t>ue </a:t>
            </a:r>
            <a:r>
              <a:rPr lang="en-US" altLang="fr-FR" sz="1400" b="1" dirty="0" smtClean="0"/>
              <a:t>la construction </a:t>
            </a:r>
            <a:r>
              <a:rPr lang="en-US" altLang="fr-FR" sz="1400" b="1" dirty="0" err="1" smtClean="0"/>
              <a:t>classique</a:t>
            </a:r>
            <a:endParaRPr lang="en-US" altLang="fr-FR" sz="1400" b="1" dirty="0"/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5499100" y="3263900"/>
            <a:ext cx="2030413" cy="2320925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CANAUX DE </a:t>
            </a:r>
            <a:r>
              <a:rPr lang="en-US" altLang="fr-FR" sz="1400" b="1" dirty="0" smtClean="0"/>
              <a:t>DISTRIBUTION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/>
              <a:t>1- via les medias </a:t>
            </a:r>
            <a:r>
              <a:rPr lang="en-US" altLang="fr-FR" sz="1400" b="1" dirty="0" err="1" smtClean="0"/>
              <a:t>sociaux</a:t>
            </a:r>
            <a:r>
              <a:rPr lang="en-US" altLang="fr-FR" sz="1400" b="1" dirty="0" smtClean="0"/>
              <a:t>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/>
              <a:t>2- site internet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</p:txBody>
      </p:sp>
      <p:sp>
        <p:nvSpPr>
          <p:cNvPr id="14342" name="Rectangle 5"/>
          <p:cNvSpPr>
            <a:spLocks noChangeArrowheads="1"/>
          </p:cNvSpPr>
          <p:nvPr/>
        </p:nvSpPr>
        <p:spPr bwMode="auto">
          <a:xfrm>
            <a:off x="5500688" y="719138"/>
            <a:ext cx="2028825" cy="2544762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/>
              <a:t>RELATION </a:t>
            </a:r>
            <a:r>
              <a:rPr lang="en-US" altLang="fr-FR" sz="1400" b="1" dirty="0" smtClean="0"/>
              <a:t>CLIENT</a:t>
            </a:r>
          </a:p>
          <a:p>
            <a:pPr marL="285750" indent="-285750" algn="ctr" eaLnBrk="1" hangingPunct="1">
              <a:spcBef>
                <a:spcPct val="0"/>
              </a:spcBef>
              <a:buFontTx/>
              <a:buChar char="-"/>
            </a:pPr>
            <a:r>
              <a:rPr lang="en-US" altLang="fr-FR" sz="1400" b="1" dirty="0" err="1" smtClean="0"/>
              <a:t>Garder</a:t>
            </a:r>
            <a:r>
              <a:rPr lang="en-US" altLang="fr-FR" sz="1400" b="1" dirty="0" smtClean="0"/>
              <a:t> la relation avec les </a:t>
            </a:r>
            <a:r>
              <a:rPr lang="en-US" altLang="fr-FR" sz="1400" b="1" dirty="0" err="1" smtClean="0"/>
              <a:t>apprenants</a:t>
            </a:r>
            <a:r>
              <a:rPr lang="en-US" altLang="fr-FR" sz="1400" b="1" dirty="0" smtClean="0"/>
              <a:t> des formations pour </a:t>
            </a:r>
            <a:r>
              <a:rPr lang="en-US" altLang="fr-FR" sz="1400" b="1" dirty="0" err="1" smtClean="0"/>
              <a:t>en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constituer</a:t>
            </a:r>
            <a:r>
              <a:rPr lang="en-US" altLang="fr-FR" sz="1400" b="1" dirty="0" smtClean="0"/>
              <a:t> un </a:t>
            </a:r>
            <a:r>
              <a:rPr lang="en-US" altLang="fr-FR" sz="1400" b="1" dirty="0" err="1" smtClean="0"/>
              <a:t>vaste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réseau</a:t>
            </a:r>
            <a:r>
              <a:rPr lang="en-US" altLang="fr-FR" sz="1400" b="1" dirty="0" smtClean="0"/>
              <a:t> national de specialists </a:t>
            </a:r>
            <a:r>
              <a:rPr lang="en-US" altLang="fr-FR" sz="1400" b="1" dirty="0" err="1" smtClean="0"/>
              <a:t>en</a:t>
            </a:r>
            <a:r>
              <a:rPr lang="en-US" altLang="fr-FR" sz="1400" b="1" dirty="0" smtClean="0"/>
              <a:t> BTC</a:t>
            </a:r>
          </a:p>
          <a:p>
            <a:pPr marL="285750" indent="-285750" algn="ctr" eaLnBrk="1" hangingPunct="1">
              <a:spcBef>
                <a:spcPct val="0"/>
              </a:spcBef>
              <a:buFontTx/>
              <a:buChar char="-"/>
            </a:pPr>
            <a:r>
              <a:rPr lang="en-US" altLang="fr-FR" sz="1400" b="1" dirty="0" smtClean="0"/>
              <a:t>-  </a:t>
            </a:r>
            <a:r>
              <a:rPr lang="en-US" altLang="fr-FR" sz="1400" b="1" dirty="0" err="1" smtClean="0"/>
              <a:t>en</a:t>
            </a:r>
            <a:r>
              <a:rPr lang="en-US" altLang="fr-FR" sz="1400" b="1" dirty="0" smtClean="0"/>
              <a:t> faire </a:t>
            </a:r>
            <a:r>
              <a:rPr lang="en-US" altLang="fr-FR" sz="1400" b="1" dirty="0" err="1" smtClean="0"/>
              <a:t>nos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ambassadeurs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s’ils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sont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satisfaits</a:t>
            </a:r>
            <a:endParaRPr lang="en-US" altLang="fr-FR" sz="1400" b="1" dirty="0"/>
          </a:p>
        </p:txBody>
      </p:sp>
      <p:sp>
        <p:nvSpPr>
          <p:cNvPr id="14343" name="Rectangle 6"/>
          <p:cNvSpPr>
            <a:spLocks noChangeArrowheads="1"/>
          </p:cNvSpPr>
          <p:nvPr/>
        </p:nvSpPr>
        <p:spPr bwMode="auto">
          <a:xfrm>
            <a:off x="7529513" y="719138"/>
            <a:ext cx="1533525" cy="4865687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SEGMENTATION </a:t>
            </a:r>
            <a:r>
              <a:rPr lang="fr-FR" altLang="en-US" sz="1400" b="1" dirty="0" smtClean="0"/>
              <a:t>CLIENT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1- groupements de coopératives de hévéa et de palmier à huile ( FSH )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2- personnes ayant déjà des presses manuelles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3- diaspora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4- les mutuelles de salariés + de fonctionnaires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5- les demandes d’</a:t>
            </a:r>
            <a:r>
              <a:rPr lang="fr-FR" altLang="en-US" sz="1400" b="1" dirty="0" err="1" smtClean="0"/>
              <a:t>entrepots</a:t>
            </a:r>
            <a:r>
              <a:rPr lang="fr-FR" altLang="en-US" sz="1400" b="1" dirty="0" smtClean="0"/>
              <a:t>, de magasins 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b="1" dirty="0">
              <a:solidFill>
                <a:srgbClr val="FF0000"/>
              </a:solidFill>
            </a:endParaRPr>
          </a:p>
        </p:txBody>
      </p:sp>
      <p:sp>
        <p:nvSpPr>
          <p:cNvPr id="14344" name="Rectangle 7"/>
          <p:cNvSpPr>
            <a:spLocks noChangeArrowheads="1"/>
          </p:cNvSpPr>
          <p:nvPr/>
        </p:nvSpPr>
        <p:spPr bwMode="auto">
          <a:xfrm>
            <a:off x="4698360" y="5905500"/>
            <a:ext cx="4459288" cy="1196975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7653913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>
                <a:solidFill>
                  <a:srgbClr val="FF0000"/>
                </a:solidFill>
              </a:rPr>
              <a:t> - 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Vente</a:t>
            </a:r>
            <a:r>
              <a:rPr lang="en-US" altLang="fr-FR" sz="1400" b="1" dirty="0" smtClean="0"/>
              <a:t> des formations </a:t>
            </a:r>
            <a:r>
              <a:rPr lang="en-US" altLang="fr-FR" sz="1400" b="1" dirty="0" err="1" smtClean="0"/>
              <a:t>en</a:t>
            </a:r>
            <a:r>
              <a:rPr lang="en-US" altLang="fr-FR" sz="1400" b="1" dirty="0" smtClean="0"/>
              <a:t> BTC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/>
              <a:t>-  </a:t>
            </a:r>
            <a:r>
              <a:rPr lang="en-US" altLang="fr-FR" sz="1400" b="1" dirty="0" err="1" smtClean="0"/>
              <a:t>Vente</a:t>
            </a:r>
            <a:r>
              <a:rPr lang="en-US" altLang="fr-FR" sz="1400" b="1" dirty="0" smtClean="0"/>
              <a:t> de la </a:t>
            </a:r>
            <a:r>
              <a:rPr lang="en-US" altLang="fr-FR" sz="1400" b="1" dirty="0" err="1" smtClean="0"/>
              <a:t>maitrise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d’ouvrage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en</a:t>
            </a:r>
            <a:r>
              <a:rPr lang="en-US" altLang="fr-FR" sz="1400" b="1" dirty="0" smtClean="0"/>
              <a:t> BTC</a:t>
            </a:r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>
                <a:solidFill>
                  <a:srgbClr val="FF0000"/>
                </a:solidFill>
              </a:rPr>
              <a:t>-  </a:t>
            </a:r>
            <a:r>
              <a:rPr lang="en-US" altLang="fr-FR" sz="1400" b="1" dirty="0" err="1" smtClean="0">
                <a:solidFill>
                  <a:srgbClr val="FF0000"/>
                </a:solidFill>
              </a:rPr>
              <a:t>Vente</a:t>
            </a:r>
            <a:r>
              <a:rPr lang="en-US" altLang="fr-FR" sz="1400" b="1" smtClean="0">
                <a:solidFill>
                  <a:srgbClr val="FF0000"/>
                </a:solidFill>
              </a:rPr>
              <a:t> </a:t>
            </a:r>
            <a:r>
              <a:rPr lang="en-US" altLang="fr-FR" sz="1400" b="1" smtClean="0">
                <a:solidFill>
                  <a:srgbClr val="FF0000"/>
                </a:solidFill>
              </a:rPr>
              <a:t>d</a:t>
            </a:r>
            <a:r>
              <a:rPr lang="en-US" altLang="fr-FR" sz="1400" b="1" smtClean="0"/>
              <a:t>e machines </a:t>
            </a:r>
            <a:r>
              <a:rPr lang="en-US" altLang="fr-FR" sz="1400" b="1" dirty="0" smtClean="0"/>
              <a:t>de  BTC</a:t>
            </a:r>
            <a:endParaRPr lang="en-US" altLang="fr-FR" sz="1400" b="1" dirty="0">
              <a:solidFill>
                <a:srgbClr val="FF0000"/>
              </a:solidFill>
            </a:endParaRPr>
          </a:p>
        </p:txBody>
      </p:sp>
      <p:sp>
        <p:nvSpPr>
          <p:cNvPr id="14345" name="Rectangle 8"/>
          <p:cNvSpPr>
            <a:spLocks noChangeArrowheads="1"/>
          </p:cNvSpPr>
          <p:nvPr/>
        </p:nvSpPr>
        <p:spPr bwMode="auto">
          <a:xfrm>
            <a:off x="133350" y="5637047"/>
            <a:ext cx="4460875" cy="1692008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37653913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100" b="1" dirty="0">
                <a:solidFill>
                  <a:schemeClr val="hlink"/>
                </a:solidFill>
              </a:rPr>
              <a:t>       </a:t>
            </a:r>
            <a:r>
              <a:rPr lang="fr-FR" altLang="en-US" sz="1400" b="1" dirty="0"/>
              <a:t>STRUCTURE DE COUT </a:t>
            </a:r>
            <a:endParaRPr lang="fr-FR" altLang="en-US" sz="1400" b="1" dirty="0" smtClean="0"/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Cout </a:t>
            </a:r>
            <a:r>
              <a:rPr lang="fr-FR" altLang="en-US" sz="1400" b="1" dirty="0" smtClean="0"/>
              <a:t>investissement: machine de BTC</a:t>
            </a:r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      </a:t>
            </a:r>
            <a:r>
              <a:rPr lang="fr-FR" altLang="en-US" sz="1400" b="1" dirty="0" smtClean="0"/>
              <a:t>cout exploitation</a:t>
            </a:r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Cout fixe: loyer bureau</a:t>
            </a:r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Cout variable: </a:t>
            </a:r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Cout récurrent: connexion internet + publicité</a:t>
            </a:r>
          </a:p>
          <a:p>
            <a:pPr lvl="1"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 smtClean="0"/>
              <a:t>Cout ponctuel: </a:t>
            </a:r>
            <a:endParaRPr lang="fr-FR" altLang="en-US" sz="1400" b="1" dirty="0"/>
          </a:p>
          <a:p>
            <a:pPr lvl="1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 dirty="0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142875" y="719138"/>
            <a:ext cx="1604963" cy="4862512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/>
              <a:t>PARTENAIRES-CLE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fr-FR" sz="1400" b="1" dirty="0" smtClean="0"/>
              <a:t>1- </a:t>
            </a:r>
            <a:r>
              <a:rPr lang="en-US" altLang="fr-FR" sz="1400" b="1" dirty="0" err="1" smtClean="0"/>
              <a:t>Equipe</a:t>
            </a:r>
            <a:r>
              <a:rPr lang="en-US" altLang="fr-FR" sz="1400" b="1" dirty="0" smtClean="0"/>
              <a:t> de </a:t>
            </a:r>
            <a:r>
              <a:rPr lang="en-US" altLang="fr-FR" sz="1400" b="1" dirty="0" err="1" smtClean="0"/>
              <a:t>techniciens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en</a:t>
            </a:r>
            <a:r>
              <a:rPr lang="en-US" altLang="fr-FR" sz="1400" b="1" dirty="0" smtClean="0"/>
              <a:t> BTC: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fr-FR" sz="1400" b="1" dirty="0" smtClean="0"/>
              <a:t>Car le BTC </a:t>
            </a:r>
            <a:r>
              <a:rPr lang="en-US" altLang="fr-FR" sz="1400" b="1" dirty="0" err="1" smtClean="0"/>
              <a:t>est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une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technologie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particulière</a:t>
            </a:r>
            <a:r>
              <a:rPr lang="en-US" altLang="fr-FR" sz="1400" b="1" dirty="0" smtClean="0"/>
              <a:t>, qui </a:t>
            </a:r>
            <a:r>
              <a:rPr lang="en-US" altLang="fr-FR" sz="1400" b="1" dirty="0" err="1" smtClean="0"/>
              <a:t>nécessite</a:t>
            </a:r>
            <a:r>
              <a:rPr lang="en-US" altLang="fr-FR" sz="1400" b="1" dirty="0" smtClean="0"/>
              <a:t> des </a:t>
            </a:r>
            <a:r>
              <a:rPr lang="en-US" altLang="fr-FR" sz="1400" b="1" dirty="0" err="1" smtClean="0"/>
              <a:t>compétences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spécifiques</a:t>
            </a:r>
            <a:endParaRPr lang="en-US" altLang="fr-FR" sz="1400" b="1" dirty="0" smtClean="0"/>
          </a:p>
          <a:p>
            <a:pPr algn="ctr" eaLnBrk="1" hangingPunct="1">
              <a:spcBef>
                <a:spcPct val="0"/>
              </a:spcBef>
              <a:buNone/>
            </a:pP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fr-FR" sz="1400" b="1" dirty="0" smtClean="0"/>
              <a:t>2- </a:t>
            </a:r>
            <a:r>
              <a:rPr lang="en-US" altLang="fr-FR" sz="1400" b="1" dirty="0" err="1" smtClean="0"/>
              <a:t>compagnie</a:t>
            </a:r>
            <a:r>
              <a:rPr lang="en-US" altLang="fr-FR" sz="1400" b="1" dirty="0" smtClean="0"/>
              <a:t> </a:t>
            </a:r>
            <a:r>
              <a:rPr lang="en-US" altLang="fr-FR" sz="1400" b="1" dirty="0" smtClean="0"/>
              <a:t>de </a:t>
            </a:r>
            <a:r>
              <a:rPr lang="en-US" altLang="fr-FR" sz="1400" b="1" dirty="0" err="1" smtClean="0"/>
              <a:t>vente</a:t>
            </a:r>
            <a:r>
              <a:rPr lang="en-US" altLang="fr-FR" sz="1400" b="1" dirty="0" smtClean="0"/>
              <a:t> de machines de BTC</a:t>
            </a:r>
            <a:endParaRPr lang="en-US" altLang="fr-FR" sz="1400" b="1" dirty="0" smtClean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 smtClean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/>
          </a:p>
        </p:txBody>
      </p:sp>
      <p:sp>
        <p:nvSpPr>
          <p:cNvPr id="14347" name="Rectangle 9"/>
          <p:cNvSpPr>
            <a:spLocks noChangeArrowheads="1"/>
          </p:cNvSpPr>
          <p:nvPr/>
        </p:nvSpPr>
        <p:spPr bwMode="auto">
          <a:xfrm>
            <a:off x="1751013" y="3038475"/>
            <a:ext cx="1955800" cy="2544763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/>
              <a:t>RESSOURCES-CLE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/>
              <a:t>1- </a:t>
            </a:r>
            <a:r>
              <a:rPr lang="en-US" altLang="fr-FR" sz="1400" b="1" dirty="0" err="1" smtClean="0"/>
              <a:t>équipe</a:t>
            </a:r>
            <a:r>
              <a:rPr lang="en-US" altLang="fr-FR" sz="1400" b="1" dirty="0" smtClean="0"/>
              <a:t> de communication et Marketing</a:t>
            </a:r>
            <a:endParaRPr lang="en-US" altLang="fr-FR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/>
              <a:t>2- les consultants </a:t>
            </a:r>
            <a:r>
              <a:rPr lang="en-US" altLang="fr-FR" sz="1400" b="1" dirty="0" err="1" smtClean="0"/>
              <a:t>formateurs</a:t>
            </a:r>
            <a:r>
              <a:rPr lang="en-US" altLang="fr-FR" sz="1400" b="1" dirty="0" smtClean="0"/>
              <a:t> </a:t>
            </a:r>
            <a:r>
              <a:rPr lang="en-US" altLang="fr-FR" sz="1400" b="1" dirty="0" err="1" smtClean="0"/>
              <a:t>en</a:t>
            </a:r>
            <a:r>
              <a:rPr lang="en-US" altLang="fr-FR" sz="1400" b="1" dirty="0" smtClean="0"/>
              <a:t> BTC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fr-FR" sz="1400" b="1" dirty="0" smtClean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/>
              <a:t>3- </a:t>
            </a:r>
            <a:r>
              <a:rPr lang="en-US" altLang="fr-FR" sz="1400" b="1" dirty="0" err="1" smtClean="0"/>
              <a:t>partenariat</a:t>
            </a:r>
            <a:r>
              <a:rPr lang="en-US" altLang="fr-FR" sz="1400" b="1" dirty="0" smtClean="0"/>
              <a:t> avec la </a:t>
            </a:r>
            <a:r>
              <a:rPr lang="en-US" altLang="fr-FR" sz="1400" b="1" dirty="0" err="1" smtClean="0"/>
              <a:t>webtv</a:t>
            </a:r>
            <a:r>
              <a:rPr lang="en-US" altLang="fr-FR" sz="1400" b="1" dirty="0" smtClean="0"/>
              <a:t> de la diaspora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fr-FR" sz="1400" b="1" dirty="0" smtClean="0"/>
              <a:t>www.ivoirtv.net</a:t>
            </a:r>
            <a:endParaRPr lang="en-US" altLang="fr-FR" sz="1400" b="1" dirty="0"/>
          </a:p>
        </p:txBody>
      </p:sp>
      <p:sp>
        <p:nvSpPr>
          <p:cNvPr id="14348" name="Rectangle 11"/>
          <p:cNvSpPr>
            <a:spLocks noChangeArrowheads="1"/>
          </p:cNvSpPr>
          <p:nvPr/>
        </p:nvSpPr>
        <p:spPr bwMode="auto">
          <a:xfrm>
            <a:off x="1749425" y="723900"/>
            <a:ext cx="1960563" cy="2312988"/>
          </a:xfrm>
          <a:prstGeom prst="rect">
            <a:avLst/>
          </a:prstGeom>
          <a:noFill/>
          <a:ln w="25400">
            <a:solidFill>
              <a:srgbClr val="7F7F7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en-US" sz="1400" b="1" dirty="0"/>
              <a:t>ACTIVIT</a:t>
            </a:r>
            <a:r>
              <a:rPr lang="en-US" altLang="fr-FR" sz="1400" b="1" dirty="0" smtClean="0"/>
              <a:t>ES-CLE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400" b="1" dirty="0" smtClean="0"/>
              <a:t>1- Construction </a:t>
            </a:r>
            <a:r>
              <a:rPr lang="en-US" altLang="en-US" sz="1400" b="1" dirty="0" err="1" smtClean="0"/>
              <a:t>d’ouvrages</a:t>
            </a:r>
            <a:r>
              <a:rPr lang="en-US" altLang="en-US" sz="1400" b="1" dirty="0" smtClean="0"/>
              <a:t> </a:t>
            </a:r>
            <a:r>
              <a:rPr lang="en-US" altLang="en-US" sz="1400" b="1" dirty="0" err="1" smtClean="0"/>
              <a:t>en</a:t>
            </a:r>
            <a:r>
              <a:rPr lang="en-US" altLang="en-US" sz="1400" b="1" dirty="0" smtClean="0"/>
              <a:t> BTC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1400" b="1" dirty="0"/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400" b="1" dirty="0" smtClean="0"/>
              <a:t>2- Formation </a:t>
            </a:r>
            <a:r>
              <a:rPr lang="en-US" altLang="en-US" sz="1400" b="1" dirty="0" err="1" smtClean="0"/>
              <a:t>en</a:t>
            </a:r>
            <a:r>
              <a:rPr lang="en-US" altLang="en-US" sz="1400" b="1" dirty="0" smtClean="0"/>
              <a:t> BTC</a:t>
            </a:r>
          </a:p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400" b="1" dirty="0" smtClean="0"/>
              <a:t>3- </a:t>
            </a:r>
            <a:r>
              <a:rPr lang="en-US" altLang="en-US" sz="1400" b="1" dirty="0" err="1" smtClean="0"/>
              <a:t>facilitateurs</a:t>
            </a:r>
            <a:r>
              <a:rPr lang="en-US" altLang="en-US" sz="1400" b="1" dirty="0" smtClean="0"/>
              <a:t> de </a:t>
            </a:r>
            <a:r>
              <a:rPr lang="en-US" altLang="en-US" sz="1400" b="1" dirty="0" err="1" smtClean="0"/>
              <a:t>commandes</a:t>
            </a:r>
            <a:r>
              <a:rPr lang="en-US" altLang="en-US" sz="1400" b="1" dirty="0" smtClean="0"/>
              <a:t> de machines de BTC de la </a:t>
            </a:r>
            <a:r>
              <a:rPr lang="en-US" altLang="en-US" sz="1400" b="1" dirty="0" err="1" smtClean="0"/>
              <a:t>compagnie</a:t>
            </a:r>
            <a:r>
              <a:rPr lang="en-US" altLang="en-US" sz="1400" b="1" dirty="0" smtClean="0"/>
              <a:t> </a:t>
            </a:r>
            <a:r>
              <a:rPr lang="en-US" altLang="en-US" sz="1400" b="1" dirty="0" err="1" smtClean="0"/>
              <a:t>Hydraform</a:t>
            </a:r>
            <a:endParaRPr lang="fr-FR" altLang="en-US" sz="1400" b="1" dirty="0"/>
          </a:p>
        </p:txBody>
      </p:sp>
      <p:sp>
        <p:nvSpPr>
          <p:cNvPr id="14349" name="TextBox 33"/>
          <p:cNvSpPr txBox="1">
            <a:spLocks noChangeArrowheads="1"/>
          </p:cNvSpPr>
          <p:nvPr/>
        </p:nvSpPr>
        <p:spPr bwMode="auto">
          <a:xfrm>
            <a:off x="7529513" y="3279775"/>
            <a:ext cx="1533525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MS PGothic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MS PGothic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6346</TotalTime>
  <Pages>0</Pages>
  <Words>235</Words>
  <Characters>0</Characters>
  <Application>Microsoft Office PowerPoint</Application>
  <DocSecurity>0</DocSecurity>
  <PresentationFormat>Affichage à l'écran (4:3)</PresentationFormat>
  <Lines>0</Lines>
  <Paragraphs>52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HelvLight Regular</vt:lpstr>
      <vt:lpstr>Office Theme</vt:lpstr>
      <vt:lpstr>Présentation PowerPoint</vt:lpstr>
    </vt:vector>
  </TitlesOfParts>
  <Manager/>
  <Company/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Workbook 2:  Business Model Process Workbook Template</dc:title>
  <dc:subject/>
  <dc:creator>David Gargaro</dc:creator>
  <cp:keywords/>
  <dc:description/>
  <cp:lastModifiedBy>YAO</cp:lastModifiedBy>
  <cp:revision>262</cp:revision>
  <cp:lastPrinted>2017-10-27T16:21:45Z</cp:lastPrinted>
  <dcterms:created xsi:type="dcterms:W3CDTF">2012-11-29T20:00:11Z</dcterms:created>
  <dcterms:modified xsi:type="dcterms:W3CDTF">2021-11-01T08:44:33Z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1033-9.1.0.4550</vt:lpwstr>
  </property>
</Properties>
</file>