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97675" cy="9874250"/>
  <p:defaultTextStyle>
    <a:defPPr lvl="0">
      <a:defRPr lang="en-US"/>
    </a:defPPr>
    <a:lvl1pPr lvl="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lvl="1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lvl="2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lvl="3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lvl="4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lvl="5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lvl="6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lvl="7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lvl="8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Header Placeholder 1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buFont typeface="Arial" panose="020B0604020202020204" pitchFamily="34" charset="0"/>
              <a:buNone/>
              <a:defRPr sz="1200"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2051" name="Date Placeholder 2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Font typeface="Arial" panose="020B0604020202020204" pitchFamily="34" charset="0"/>
              <a:buNone/>
              <a:defRPr sz="1200"/>
            </a:lvl1pPr>
          </a:lstStyle>
          <a:p>
            <a:pPr>
              <a:defRPr/>
            </a:pPr>
            <a:fld id="{D18125C3-A4C6-4750-A528-E8A7242CE94E}" type="datetimeFigureOut">
              <a:rPr lang="en-US"/>
              <a:pPr>
                <a:defRPr/>
              </a:pPr>
              <a:t>10/31/2021</a:t>
            </a:fld>
            <a:endParaRPr lang="en-US"/>
          </a:p>
        </p:txBody>
      </p:sp>
      <p:sp>
        <p:nvSpPr>
          <p:cNvPr id="2052" name="Slide Image Placeholder 3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930275" y="739775"/>
            <a:ext cx="4937125" cy="3703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053" name="Notes Placeholder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691063"/>
            <a:ext cx="5438775" cy="444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 noProof="0"/>
              <a:t>Click to edit Master text styles</a:t>
            </a:r>
          </a:p>
          <a:p>
            <a:pPr lvl="1"/>
            <a:r>
              <a:rPr lang="en-CA" altLang="en-US" noProof="0"/>
              <a:t>Second level</a:t>
            </a:r>
          </a:p>
          <a:p>
            <a:pPr lvl="2"/>
            <a:r>
              <a:rPr lang="en-CA" altLang="en-US" noProof="0"/>
              <a:t>Third level</a:t>
            </a:r>
          </a:p>
          <a:p>
            <a:pPr lvl="3"/>
            <a:r>
              <a:rPr lang="en-CA" altLang="en-US" noProof="0"/>
              <a:t>Fourth level</a:t>
            </a:r>
          </a:p>
          <a:p>
            <a:pPr lvl="4"/>
            <a:r>
              <a:rPr lang="en-CA" altLang="en-US" noProof="0"/>
              <a:t>Fifth level</a:t>
            </a:r>
            <a:endParaRPr lang="fr-FR" altLang="en-US" noProof="0"/>
          </a:p>
        </p:txBody>
      </p:sp>
      <p:sp>
        <p:nvSpPr>
          <p:cNvPr id="2054" name="Footer Placeholder 5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950"/>
            <a:ext cx="294640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buFont typeface="Arial" panose="020B0604020202020204" pitchFamily="34" charset="0"/>
              <a:buNone/>
              <a:defRPr sz="1200"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2055" name="Slide Number Placeholder 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Font typeface="Arial" panose="020B0604020202020204" pitchFamily="34" charset="0"/>
              <a:buNone/>
              <a:defRPr sz="1200"/>
            </a:lvl1pPr>
          </a:lstStyle>
          <a:p>
            <a:pPr>
              <a:defRPr/>
            </a:pPr>
            <a:fld id="{399071D5-8A87-44EB-B6F9-DF89B1DAEB1A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751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99071D5-8A87-44EB-B6F9-DF89B1DAEB1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166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B1873-A89C-43E1-8EB9-EDFFEF0FCD4B}" type="datetimeFigureOut">
              <a:rPr lang="en-US"/>
              <a:pPr>
                <a:defRPr/>
              </a:pPr>
              <a:t>10/31/2021</a:t>
            </a:fld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23C588-CC7D-4C77-9420-23BF78CB7BDA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486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5D02FE-F71D-493D-AA20-03437448CDEA}" type="datetimeFigureOut">
              <a:rPr lang="en-US"/>
              <a:pPr>
                <a:defRPr/>
              </a:pPr>
              <a:t>10/31/2021</a:t>
            </a:fld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54F7DD-098D-43E4-AB12-F84BBBCF4573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768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F2EEAC-2B2D-455A-AB64-4BACD7D4FBD8}" type="datetimeFigureOut">
              <a:rPr lang="en-US"/>
              <a:pPr>
                <a:defRPr/>
              </a:pPr>
              <a:t>10/31/2021</a:t>
            </a:fld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868206-7F12-4AA7-A94C-2E44E8FFF821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203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4E716-F34E-4581-9294-05C6B31B11CF}" type="datetimeFigureOut">
              <a:rPr lang="en-US"/>
              <a:pPr>
                <a:defRPr/>
              </a:pPr>
              <a:t>10/31/2021</a:t>
            </a:fld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B53DD9-5AD7-416C-9D14-7F3AE750D55D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317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AC5081-4209-485F-9D70-E9E43C39FA6D}" type="datetimeFigureOut">
              <a:rPr lang="en-US"/>
              <a:pPr>
                <a:defRPr/>
              </a:pPr>
              <a:t>10/31/2021</a:t>
            </a:fld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F79F33-0477-4CD1-B477-02EF0916A8DB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950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DEC7D-BAF9-4248-95FB-3E7C43FF709F}" type="datetimeFigureOut">
              <a:rPr lang="en-US"/>
              <a:pPr>
                <a:defRPr/>
              </a:pPr>
              <a:t>10/31/2021</a:t>
            </a:fld>
            <a:endParaRPr 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D5AA93-7B4C-49D8-B5DE-8CAF63C7FC21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11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E127AB-9BD7-4B7D-BEE6-1018B33980B6}" type="datetimeFigureOut">
              <a:rPr lang="en-US"/>
              <a:pPr>
                <a:defRPr/>
              </a:pPr>
              <a:t>10/31/2021</a:t>
            </a:fld>
            <a:endParaRPr lang="en-US"/>
          </a:p>
        </p:txBody>
      </p:sp>
      <p:sp>
        <p:nvSpPr>
          <p:cNvPr id="8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9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8BFB5D-23CA-4471-B768-76660A143482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87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7B6950-18B4-4388-AC52-346777F63B08}" type="datetimeFigureOut">
              <a:rPr lang="en-US"/>
              <a:pPr>
                <a:defRPr/>
              </a:pPr>
              <a:t>10/31/2021</a:t>
            </a:fld>
            <a:endParaRPr lang="en-US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0D47C1-B936-4B98-A929-45C2FCBA2187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575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D90DD6-245B-4750-B965-9D5FAEFB499F}" type="datetimeFigureOut">
              <a:rPr lang="en-US"/>
              <a:pPr>
                <a:defRPr/>
              </a:pPr>
              <a:t>10/31/2021</a:t>
            </a:fld>
            <a:endParaRPr lang="en-US"/>
          </a:p>
        </p:txBody>
      </p:sp>
      <p:sp>
        <p:nvSpPr>
          <p:cNvPr id="3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4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FC1F4A-7D52-4A16-9F34-6E782B7BF860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671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9B31B5-573B-441D-B31E-278F06E6383F}" type="datetimeFigureOut">
              <a:rPr lang="en-US"/>
              <a:pPr>
                <a:defRPr/>
              </a:pPr>
              <a:t>10/31/2021</a:t>
            </a:fld>
            <a:endParaRPr 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AA6CF3-F3B9-41EB-821B-09287E45F8AD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928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3B11D-DBC6-4EBA-9110-853B1F634A6F}" type="datetimeFigureOut">
              <a:rPr lang="en-US"/>
              <a:pPr>
                <a:defRPr/>
              </a:pPr>
              <a:t>10/31/2021</a:t>
            </a:fld>
            <a:endParaRPr 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7D708F-850D-4EA7-A0C8-8296DA83D42C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371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/>
              <a:t>Click to edit Master title style</a:t>
            </a:r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/>
              <a:t>Click to edit Master text styles</a:t>
            </a:r>
          </a:p>
          <a:p>
            <a:pPr lvl="1"/>
            <a:r>
              <a:rPr lang="en-US" altLang="fr-FR"/>
              <a:t>Second level</a:t>
            </a:r>
          </a:p>
          <a:p>
            <a:pPr lvl="2"/>
            <a:r>
              <a:rPr lang="en-US" altLang="fr-FR"/>
              <a:t>Third level</a:t>
            </a:r>
          </a:p>
          <a:p>
            <a:pPr lvl="3"/>
            <a:r>
              <a:rPr lang="en-US" altLang="fr-FR"/>
              <a:t>Fourth level</a:t>
            </a:r>
          </a:p>
          <a:p>
            <a:pPr lvl="4"/>
            <a:r>
              <a:rPr lang="en-US" altLang="fr-FR"/>
              <a:t>Fifth level</a:t>
            </a:r>
          </a:p>
        </p:txBody>
      </p:sp>
      <p:sp>
        <p:nvSpPr>
          <p:cNvPr id="1028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buFont typeface="Arial" panose="020B0604020202020204" pitchFamily="34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846C8C4-457C-4671-B5F6-CC8B6E63EFC0}" type="datetimeFigureOut">
              <a:rPr lang="en-US"/>
              <a:pPr>
                <a:defRPr/>
              </a:pPr>
              <a:t>10/31/2021</a:t>
            </a:fld>
            <a:endParaRPr lang="en-US"/>
          </a:p>
        </p:txBody>
      </p:sp>
      <p:sp>
        <p:nvSpPr>
          <p:cNvPr id="1029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buFont typeface="Arial" panose="020B0604020202020204" pitchFamily="34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1030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Font typeface="Arial" panose="020B0604020202020204" pitchFamily="34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C2FA09F-00DD-4AD9-A1FB-EB3A59EAB4EC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47"/>
          <p:cNvSpPr txBox="1">
            <a:spLocks noChangeArrowheads="1"/>
          </p:cNvSpPr>
          <p:nvPr/>
        </p:nvSpPr>
        <p:spPr bwMode="auto">
          <a:xfrm>
            <a:off x="2458243" y="165100"/>
            <a:ext cx="43703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en-US" sz="2400" b="1" dirty="0"/>
              <a:t>LE BUSINESS MODEL CANVAS</a:t>
            </a: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  <a:latin typeface="HelvLight Regular" charset="0"/>
            </a:endParaRPr>
          </a:p>
        </p:txBody>
      </p:sp>
      <p:sp>
        <p:nvSpPr>
          <p:cNvPr id="14339" name="TextBox 28"/>
          <p:cNvSpPr txBox="1">
            <a:spLocks noChangeArrowheads="1"/>
          </p:cNvSpPr>
          <p:nvPr/>
        </p:nvSpPr>
        <p:spPr bwMode="auto">
          <a:xfrm>
            <a:off x="4603750" y="5580527"/>
            <a:ext cx="4449763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r-FR" altLang="en-US" sz="1400" b="1" dirty="0"/>
              <a:t> SOURCES DE REVENUS</a:t>
            </a: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r-FR" altLang="en-US" sz="1400" b="1" dirty="0"/>
              <a:t>Paiement des frais d’inscription</a:t>
            </a: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r-FR" altLang="en-US" sz="1400" b="1" dirty="0"/>
              <a:t>prépaiement mensuel des frais de scolarité</a:t>
            </a: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r-FR" altLang="en-US" sz="1400" b="1" dirty="0"/>
              <a:t>Paiement journalier pour la halte  </a:t>
            </a: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fr-FR" altLang="en-US" sz="1400" b="1" dirty="0"/>
          </a:p>
        </p:txBody>
      </p:sp>
      <p:sp>
        <p:nvSpPr>
          <p:cNvPr id="14340" name="Rectangle 3"/>
          <p:cNvSpPr>
            <a:spLocks noChangeArrowheads="1"/>
          </p:cNvSpPr>
          <p:nvPr/>
        </p:nvSpPr>
        <p:spPr bwMode="auto">
          <a:xfrm>
            <a:off x="3744912" y="719138"/>
            <a:ext cx="1797050" cy="4862512"/>
          </a:xfrm>
          <a:prstGeom prst="rect">
            <a:avLst/>
          </a:prstGeom>
          <a:noFill/>
          <a:ln w="25400">
            <a:solidFill>
              <a:srgbClr val="7F7F7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fr-FR" sz="1400" b="1" dirty="0"/>
              <a:t>PROPOSITION DE VALEUR</a:t>
            </a: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fr-FR" sz="1400" b="1" dirty="0"/>
              <a:t>Protection et </a:t>
            </a:r>
            <a:r>
              <a:rPr lang="en-US" altLang="fr-FR" sz="1400" b="1" dirty="0" err="1"/>
              <a:t>sécurité</a:t>
            </a:r>
            <a:r>
              <a:rPr lang="en-US" altLang="fr-FR" sz="1400" b="1" dirty="0"/>
              <a:t> des enfants  </a:t>
            </a: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fr-FR" sz="1400" b="1" dirty="0" err="1"/>
              <a:t>Amélioration</a:t>
            </a:r>
            <a:r>
              <a:rPr lang="en-US" altLang="fr-FR" sz="1400" b="1" dirty="0"/>
              <a:t> des aptitudes des enfants au bout de 6 </a:t>
            </a:r>
            <a:r>
              <a:rPr lang="en-US" altLang="fr-FR" sz="1400" b="1" dirty="0" err="1"/>
              <a:t>mois</a:t>
            </a:r>
            <a:endParaRPr lang="en-US" altLang="fr-FR" sz="1400" b="1" dirty="0"/>
          </a:p>
          <a:p>
            <a:pPr algn="ctr" eaLnBrk="1" hangingPunct="1">
              <a:spcBef>
                <a:spcPct val="0"/>
              </a:spcBef>
              <a:buNone/>
            </a:pPr>
            <a:r>
              <a:rPr lang="en-US" altLang="fr-FR" sz="1400" b="1" dirty="0"/>
              <a:t>Cadre convivial et </a:t>
            </a:r>
            <a:r>
              <a:rPr lang="en-US" altLang="fr-FR" sz="1400" b="1" dirty="0" err="1"/>
              <a:t>adapté</a:t>
            </a:r>
            <a:r>
              <a:rPr lang="en-US" altLang="fr-FR" sz="1400" b="1" dirty="0"/>
              <a:t> aux </a:t>
            </a:r>
            <a:r>
              <a:rPr lang="en-US" altLang="fr-FR" sz="1400" b="1" dirty="0" err="1"/>
              <a:t>besoins</a:t>
            </a:r>
            <a:r>
              <a:rPr lang="en-US" altLang="fr-FR" sz="1400" b="1" dirty="0"/>
              <a:t> des enfants avec un personnel professionnel </a:t>
            </a: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fr-FR" sz="1400" b="1" dirty="0"/>
              <a:t>et attentif</a:t>
            </a:r>
          </a:p>
        </p:txBody>
      </p:sp>
      <p:sp>
        <p:nvSpPr>
          <p:cNvPr id="14341" name="Rectangle 4"/>
          <p:cNvSpPr>
            <a:spLocks noChangeArrowheads="1"/>
          </p:cNvSpPr>
          <p:nvPr/>
        </p:nvSpPr>
        <p:spPr bwMode="auto">
          <a:xfrm>
            <a:off x="5499100" y="3263900"/>
            <a:ext cx="2030413" cy="2320925"/>
          </a:xfrm>
          <a:prstGeom prst="rect">
            <a:avLst/>
          </a:prstGeom>
          <a:noFill/>
          <a:ln w="25400">
            <a:solidFill>
              <a:srgbClr val="7F7F7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fr-FR" sz="1400" b="1" dirty="0"/>
              <a:t>CANAUX DE DISTRIBUTION</a:t>
            </a: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kumimoji="0" lang="en-US" alt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Les réseaux sociaux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 les </a:t>
            </a:r>
            <a:r>
              <a:rPr kumimoji="0" lang="en-US" altLang="fr-FR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espaces</a:t>
            </a:r>
            <a:r>
              <a:rPr kumimoji="0" lang="en-US" alt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 </a:t>
            </a:r>
            <a:r>
              <a:rPr kumimoji="0" lang="en-US" altLang="fr-FR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d’annonce</a:t>
            </a:r>
            <a:r>
              <a:rPr kumimoji="0" lang="en-US" alt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 de la television et radio</a:t>
            </a:r>
            <a:endParaRPr lang="en-US" altLang="fr-FR" sz="1400" b="1" dirty="0">
              <a:solidFill>
                <a:srgbClr val="000000"/>
              </a:solidFill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Les </a:t>
            </a:r>
            <a:r>
              <a:rPr kumimoji="0" lang="en-US" altLang="fr-FR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lieux</a:t>
            </a:r>
            <a:r>
              <a:rPr kumimoji="0" lang="en-US" alt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 de </a:t>
            </a:r>
            <a:r>
              <a:rPr kumimoji="0" lang="en-US" altLang="fr-FR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culte</a:t>
            </a:r>
            <a:r>
              <a:rPr kumimoji="0" lang="en-US" alt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 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Les écoles de la commune 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en-US" altLang="fr-FR" sz="1400" b="1" dirty="0"/>
              <a:t>les salons </a:t>
            </a:r>
            <a:r>
              <a:rPr lang="en-US" altLang="fr-FR" sz="1400" b="1" dirty="0" err="1"/>
              <a:t>professionnels</a:t>
            </a:r>
            <a:r>
              <a:rPr lang="en-US" altLang="fr-FR" sz="1400" b="1" dirty="0"/>
              <a:t> de </a:t>
            </a:r>
            <a:r>
              <a:rPr lang="en-US" altLang="fr-FR" sz="1400" b="1" dirty="0" err="1"/>
              <a:t>l’enfance</a:t>
            </a:r>
            <a:endParaRPr lang="en-US" altLang="fr-FR" sz="1400" b="1" dirty="0"/>
          </a:p>
          <a:p>
            <a:pPr marL="285750" marR="0" lvl="0" indent="-28575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endParaRPr kumimoji="0" lang="en-US" altLang="fr-FR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</a:endParaRP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fr-FR" sz="1400" b="1" dirty="0"/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fr-FR" sz="1400" b="1" dirty="0"/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fr-FR" sz="1400" b="1" dirty="0"/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fr-FR" sz="1400" b="1" dirty="0"/>
          </a:p>
        </p:txBody>
      </p:sp>
      <p:sp>
        <p:nvSpPr>
          <p:cNvPr id="14342" name="Rectangle 5"/>
          <p:cNvSpPr>
            <a:spLocks noChangeArrowheads="1"/>
          </p:cNvSpPr>
          <p:nvPr/>
        </p:nvSpPr>
        <p:spPr bwMode="auto">
          <a:xfrm>
            <a:off x="5500688" y="719138"/>
            <a:ext cx="2028825" cy="2544762"/>
          </a:xfrm>
          <a:prstGeom prst="rect">
            <a:avLst/>
          </a:prstGeom>
          <a:noFill/>
          <a:ln w="25400">
            <a:solidFill>
              <a:srgbClr val="7F7F7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fr-FR" sz="1400" b="1" dirty="0"/>
              <a:t>RELATION CLIENT</a:t>
            </a: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fr-FR" sz="1400" b="1" dirty="0"/>
              <a:t>Les réseaux sociaux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en-US" altLang="fr-FR" sz="1400" b="1" dirty="0"/>
              <a:t>Journée porte ouverte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en-US" altLang="fr-FR" sz="1400" b="1" dirty="0"/>
              <a:t>Assistance personnelle 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en-US" altLang="fr-FR" sz="1400" b="1" dirty="0" err="1"/>
              <a:t>Boîte</a:t>
            </a:r>
            <a:r>
              <a:rPr lang="en-US" altLang="fr-FR" sz="1400" b="1" dirty="0"/>
              <a:t> de suggestion et le blog de </a:t>
            </a:r>
            <a:r>
              <a:rPr lang="en-US" altLang="fr-FR" sz="1400" b="1" dirty="0" err="1"/>
              <a:t>l’école</a:t>
            </a:r>
            <a:endParaRPr lang="en-US" altLang="fr-FR" sz="1400" b="1" dirty="0"/>
          </a:p>
        </p:txBody>
      </p:sp>
      <p:sp>
        <p:nvSpPr>
          <p:cNvPr id="14343" name="Rectangle 6"/>
          <p:cNvSpPr>
            <a:spLocks noChangeArrowheads="1"/>
          </p:cNvSpPr>
          <p:nvPr/>
        </p:nvSpPr>
        <p:spPr bwMode="auto">
          <a:xfrm>
            <a:off x="7529513" y="719138"/>
            <a:ext cx="1533525" cy="4865687"/>
          </a:xfrm>
          <a:prstGeom prst="rect">
            <a:avLst/>
          </a:prstGeom>
          <a:noFill/>
          <a:ln w="25400">
            <a:solidFill>
              <a:srgbClr val="7F7F7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r-FR" altLang="en-US" sz="1400" b="1" dirty="0"/>
              <a:t>SEGMENTATION CLIENT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Ce sont les familles de la commune de grand-</a:t>
            </a:r>
            <a:r>
              <a:rPr kumimoji="0" lang="en-US" altLang="fr-FR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bassam</a:t>
            </a:r>
            <a:r>
              <a:rPr kumimoji="0" lang="en-US" alt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 </a:t>
            </a:r>
            <a:r>
              <a:rPr kumimoji="0" lang="en-US" altLang="fr-FR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ayant</a:t>
            </a:r>
            <a:r>
              <a:rPr kumimoji="0" lang="en-US" alt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 1 </a:t>
            </a:r>
            <a:r>
              <a:rPr kumimoji="0" lang="en-US" altLang="fr-FR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ou</a:t>
            </a:r>
            <a:r>
              <a:rPr kumimoji="0" lang="en-US" alt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 </a:t>
            </a:r>
            <a:r>
              <a:rPr kumimoji="0" lang="en-US" altLang="fr-FR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plusieurs</a:t>
            </a:r>
            <a:r>
              <a:rPr kumimoji="0" lang="en-US" alt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 enfants </a:t>
            </a:r>
            <a:r>
              <a:rPr kumimoji="0" lang="en-US" altLang="fr-FR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dont</a:t>
            </a:r>
            <a:r>
              <a:rPr kumimoji="0" lang="en-US" alt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 </a:t>
            </a:r>
            <a:r>
              <a:rPr kumimoji="0" lang="en-US" altLang="fr-FR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l’âge</a:t>
            </a:r>
            <a:r>
              <a:rPr kumimoji="0" lang="en-US" alt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 </a:t>
            </a:r>
            <a:r>
              <a:rPr kumimoji="0" lang="en-US" altLang="fr-FR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est</a:t>
            </a:r>
            <a:r>
              <a:rPr kumimoji="0" lang="en-US" alt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 </a:t>
            </a:r>
            <a:r>
              <a:rPr kumimoji="0" lang="en-US" altLang="fr-FR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compris</a:t>
            </a:r>
            <a:r>
              <a:rPr kumimoji="0" lang="en-US" alt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 entre 3 </a:t>
            </a:r>
            <a:r>
              <a:rPr kumimoji="0" lang="en-US" altLang="fr-FR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mois</a:t>
            </a:r>
            <a:r>
              <a:rPr kumimoji="0" lang="en-US" alt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 et 5 </a:t>
            </a:r>
            <a:r>
              <a:rPr kumimoji="0" lang="en-US" altLang="fr-FR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ans</a:t>
            </a:r>
            <a:endParaRPr kumimoji="0" lang="en-US" altLang="fr-FR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</a:endParaRP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fr-FR" altLang="en-US" sz="1400" b="1" dirty="0"/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fr-FR" altLang="en-US" sz="1400" b="1" dirty="0">
              <a:solidFill>
                <a:srgbClr val="FF0000"/>
              </a:solidFill>
            </a:endParaRPr>
          </a:p>
        </p:txBody>
      </p:sp>
      <p:sp>
        <p:nvSpPr>
          <p:cNvPr id="14344" name="Rectangle 7"/>
          <p:cNvSpPr>
            <a:spLocks noChangeArrowheads="1"/>
          </p:cNvSpPr>
          <p:nvPr/>
        </p:nvSpPr>
        <p:spPr bwMode="auto">
          <a:xfrm>
            <a:off x="4603750" y="5584825"/>
            <a:ext cx="4459288" cy="1196975"/>
          </a:xfrm>
          <a:prstGeom prst="rect">
            <a:avLst/>
          </a:prstGeom>
          <a:noFill/>
          <a:ln w="25400">
            <a:solidFill>
              <a:srgbClr val="7F7F7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37653913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lvl="1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fr-FR" sz="1100" b="1">
                <a:solidFill>
                  <a:srgbClr val="595959"/>
                </a:solidFill>
              </a:rPr>
              <a:t>       </a:t>
            </a:r>
            <a:endParaRPr lang="en-US" altLang="fr-FR" sz="1100" b="1">
              <a:solidFill>
                <a:srgbClr val="FF0000"/>
              </a:solidFill>
            </a:endParaRPr>
          </a:p>
        </p:txBody>
      </p:sp>
      <p:sp>
        <p:nvSpPr>
          <p:cNvPr id="14345" name="Rectangle 8"/>
          <p:cNvSpPr>
            <a:spLocks noChangeArrowheads="1"/>
          </p:cNvSpPr>
          <p:nvPr/>
        </p:nvSpPr>
        <p:spPr bwMode="auto">
          <a:xfrm>
            <a:off x="142875" y="5584825"/>
            <a:ext cx="4460875" cy="1196975"/>
          </a:xfrm>
          <a:prstGeom prst="rect">
            <a:avLst/>
          </a:prstGeom>
          <a:noFill/>
          <a:ln w="25400">
            <a:solidFill>
              <a:srgbClr val="7F7F7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37653913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lvl="1"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r-FR" altLang="en-US" sz="1100" b="1" dirty="0">
                <a:solidFill>
                  <a:schemeClr val="hlink"/>
                </a:solidFill>
              </a:rPr>
              <a:t>       </a:t>
            </a:r>
            <a:r>
              <a:rPr lang="fr-FR" altLang="en-US" sz="1400" b="1" dirty="0"/>
              <a:t>STRUCTURE DE COUT</a:t>
            </a:r>
          </a:p>
          <a:p>
            <a:pPr lvl="1"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r-FR" altLang="en-US" sz="1400" b="1" dirty="0"/>
              <a:t>Salaire des employés</a:t>
            </a:r>
          </a:p>
          <a:p>
            <a:pPr lvl="1"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r-FR" altLang="en-US" sz="1400" b="1" dirty="0"/>
              <a:t>Le loyer du local, facture d’eau et CIE, les impôts,</a:t>
            </a:r>
          </a:p>
          <a:p>
            <a:pPr lvl="1"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r-FR" altLang="en-US" sz="1400" b="1" dirty="0"/>
              <a:t>Achat des aliments, jeux d’éveil</a:t>
            </a:r>
          </a:p>
          <a:p>
            <a:pPr lvl="1"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r-FR" altLang="en-US" sz="1400" b="1" dirty="0"/>
              <a:t>  </a:t>
            </a:r>
          </a:p>
          <a:p>
            <a:pPr lvl="1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fr-FR" altLang="en-US" sz="1400" dirty="0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142875" y="719138"/>
            <a:ext cx="1604963" cy="4862512"/>
          </a:xfrm>
          <a:prstGeom prst="rect">
            <a:avLst/>
          </a:prstGeom>
          <a:noFill/>
          <a:ln w="25400">
            <a:solidFill>
              <a:srgbClr val="7F7F7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fr-FR" sz="1400" b="1" dirty="0"/>
              <a:t>PARTENAIRES-CLE</a:t>
            </a: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fr-FR" sz="1400" b="1" dirty="0"/>
              <a:t>La </a:t>
            </a:r>
            <a:r>
              <a:rPr lang="en-US" altLang="fr-FR" sz="1400" b="1" dirty="0" err="1"/>
              <a:t>banque</a:t>
            </a:r>
            <a:r>
              <a:rPr lang="en-US" altLang="fr-FR" sz="1400" b="1" dirty="0"/>
              <a:t> bridge bank pour </a:t>
            </a:r>
            <a:r>
              <a:rPr lang="en-US" altLang="fr-FR" sz="1400" b="1" dirty="0" err="1"/>
              <a:t>l’accompagnement</a:t>
            </a:r>
            <a:r>
              <a:rPr lang="en-US" altLang="fr-FR" sz="1400" b="1" dirty="0"/>
              <a:t> financier</a:t>
            </a: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fr-FR" sz="1400" b="1" dirty="0" err="1"/>
              <a:t>L’école</a:t>
            </a:r>
            <a:r>
              <a:rPr lang="en-US" altLang="fr-FR" sz="1400" b="1" dirty="0"/>
              <a:t> INFAS pour la mise à disposition des </a:t>
            </a:r>
            <a:r>
              <a:rPr lang="en-US" altLang="fr-FR" sz="1400" b="1" dirty="0" err="1"/>
              <a:t>étudiants</a:t>
            </a:r>
            <a:r>
              <a:rPr lang="en-US" altLang="fr-FR" sz="1400" b="1" dirty="0"/>
              <a:t> </a:t>
            </a:r>
            <a:r>
              <a:rPr lang="en-US" altLang="fr-FR" sz="1400" b="1" dirty="0" err="1"/>
              <a:t>en</a:t>
            </a:r>
            <a:r>
              <a:rPr lang="en-US" altLang="fr-FR" sz="1400" b="1" dirty="0"/>
              <a:t> fin de cycle qui </a:t>
            </a:r>
            <a:r>
              <a:rPr lang="en-US" altLang="fr-FR" sz="1400" b="1" dirty="0" err="1"/>
              <a:t>pourront</a:t>
            </a:r>
            <a:r>
              <a:rPr lang="en-US" altLang="fr-FR" sz="1400" b="1" dirty="0"/>
              <a:t> </a:t>
            </a:r>
            <a:r>
              <a:rPr lang="en-US" altLang="fr-FR" sz="1400" b="1" dirty="0" err="1"/>
              <a:t>être</a:t>
            </a:r>
            <a:r>
              <a:rPr lang="en-US" altLang="fr-FR" sz="1400" b="1" dirty="0"/>
              <a:t> des </a:t>
            </a:r>
            <a:r>
              <a:rPr lang="en-US" altLang="fr-FR" sz="1400" b="1" dirty="0" err="1"/>
              <a:t>employés</a:t>
            </a:r>
            <a:r>
              <a:rPr lang="en-US" altLang="fr-FR" sz="1400" b="1" dirty="0"/>
              <a:t> de ma crèche et la </a:t>
            </a:r>
            <a:r>
              <a:rPr lang="en-US" altLang="fr-FR" sz="1400" b="1" dirty="0" err="1"/>
              <a:t>garderie</a:t>
            </a:r>
            <a:endParaRPr lang="en-US" altLang="fr-FR" sz="1400" b="1" dirty="0"/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fr-FR" sz="1400" b="1" dirty="0" err="1"/>
              <a:t>L’ordre</a:t>
            </a:r>
            <a:r>
              <a:rPr lang="en-US" altLang="fr-FR" sz="1400" b="1" dirty="0"/>
              <a:t> des </a:t>
            </a:r>
            <a:r>
              <a:rPr lang="en-US" altLang="fr-FR" sz="1400" b="1" dirty="0" err="1"/>
              <a:t>medecins</a:t>
            </a:r>
            <a:r>
              <a:rPr lang="en-US" altLang="fr-FR" sz="1400" b="1" dirty="0"/>
              <a:t> pour le </a:t>
            </a:r>
            <a:r>
              <a:rPr lang="en-US" altLang="fr-FR" sz="1400" b="1" dirty="0" err="1"/>
              <a:t>recrutement</a:t>
            </a:r>
            <a:r>
              <a:rPr lang="en-US" altLang="fr-FR" sz="1400" b="1" dirty="0"/>
              <a:t> du </a:t>
            </a:r>
            <a:r>
              <a:rPr lang="en-US" altLang="fr-FR" sz="1400" b="1" dirty="0" err="1"/>
              <a:t>pédiatre</a:t>
            </a:r>
            <a:r>
              <a:rPr lang="en-US" altLang="fr-FR" sz="1400" b="1" dirty="0"/>
              <a:t>, de la </a:t>
            </a:r>
            <a:r>
              <a:rPr lang="en-US" altLang="fr-FR" sz="1400" b="1" dirty="0" err="1"/>
              <a:t>nutritionniste</a:t>
            </a:r>
            <a:r>
              <a:rPr lang="en-US" altLang="fr-FR" sz="1400" b="1" dirty="0"/>
              <a:t>, des </a:t>
            </a:r>
            <a:r>
              <a:rPr lang="en-US" altLang="fr-FR" sz="1400" b="1" dirty="0" err="1"/>
              <a:t>infirmières</a:t>
            </a:r>
            <a:endParaRPr lang="en-US" altLang="fr-FR" sz="1400" b="1" dirty="0"/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fr-FR" sz="1400" b="1" dirty="0"/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fr-FR" sz="1400" b="1" dirty="0"/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fr-FR" sz="1400" b="1" dirty="0"/>
          </a:p>
        </p:txBody>
      </p:sp>
      <p:sp>
        <p:nvSpPr>
          <p:cNvPr id="14347" name="Rectangle 9"/>
          <p:cNvSpPr>
            <a:spLocks noChangeArrowheads="1"/>
          </p:cNvSpPr>
          <p:nvPr/>
        </p:nvSpPr>
        <p:spPr bwMode="auto">
          <a:xfrm>
            <a:off x="1755775" y="2770139"/>
            <a:ext cx="1947862" cy="2615467"/>
          </a:xfrm>
          <a:prstGeom prst="rect">
            <a:avLst/>
          </a:prstGeom>
          <a:noFill/>
          <a:ln w="25400">
            <a:solidFill>
              <a:srgbClr val="7F7F7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fr-FR" sz="1400" b="1" dirty="0"/>
              <a:t>RESSOURCES-CLE</a:t>
            </a: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fr-FR" sz="1400" b="1" dirty="0"/>
              <a:t>Les </a:t>
            </a:r>
            <a:r>
              <a:rPr lang="en-US" altLang="fr-FR" sz="1400" b="1" dirty="0" err="1"/>
              <a:t>éducatrices</a:t>
            </a:r>
            <a:r>
              <a:rPr lang="en-US" altLang="fr-FR" sz="1400" b="1" dirty="0"/>
              <a:t> </a:t>
            </a:r>
            <a:r>
              <a:rPr lang="en-US" altLang="fr-FR" sz="1400" b="1" dirty="0" err="1"/>
              <a:t>préscolaires</a:t>
            </a:r>
            <a:r>
              <a:rPr lang="en-US" altLang="fr-FR" sz="1400" b="1" dirty="0"/>
              <a:t>, les </a:t>
            </a:r>
            <a:r>
              <a:rPr lang="en-US" altLang="fr-FR" sz="1400" b="1" dirty="0" err="1"/>
              <a:t>puéricultrices</a:t>
            </a:r>
            <a:endParaRPr lang="en-US" altLang="fr-FR" sz="1400" b="1" dirty="0"/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fr-FR" sz="1400" b="1" dirty="0" err="1"/>
              <a:t>Medecin</a:t>
            </a:r>
            <a:endParaRPr lang="en-US" altLang="fr-FR" sz="1400" b="1" dirty="0"/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fr-FR" sz="1400" b="1" dirty="0" err="1"/>
              <a:t>Établissement</a:t>
            </a:r>
            <a:r>
              <a:rPr lang="en-US" altLang="fr-FR" sz="1400" b="1" dirty="0"/>
              <a:t> financier</a:t>
            </a: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fr-FR" sz="1400" b="1" dirty="0" err="1"/>
              <a:t>Concepteur</a:t>
            </a:r>
            <a:r>
              <a:rPr lang="en-US" altLang="fr-FR" sz="1400" b="1" dirty="0"/>
              <a:t> des </a:t>
            </a:r>
            <a:r>
              <a:rPr lang="en-US" altLang="fr-FR" sz="1400" b="1" dirty="0" err="1"/>
              <a:t>programmes</a:t>
            </a:r>
            <a:r>
              <a:rPr lang="en-US" altLang="fr-FR" sz="1400" b="1" dirty="0"/>
              <a:t> </a:t>
            </a:r>
            <a:r>
              <a:rPr lang="en-US" altLang="fr-FR" sz="1400" b="1" dirty="0" err="1"/>
              <a:t>d’éveil</a:t>
            </a:r>
            <a:endParaRPr lang="en-US" altLang="fr-FR" sz="1400" b="1" dirty="0"/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fr-FR" sz="1400" b="1" dirty="0"/>
              <a:t>Des salles de classes </a:t>
            </a:r>
            <a:r>
              <a:rPr lang="en-US" altLang="fr-FR" sz="1400" b="1" dirty="0" err="1"/>
              <a:t>adaptées</a:t>
            </a:r>
            <a:r>
              <a:rPr lang="en-US" altLang="fr-FR" sz="1400" b="1" dirty="0"/>
              <a:t> aux </a:t>
            </a:r>
            <a:r>
              <a:rPr lang="en-US" altLang="fr-FR" sz="1400" b="1" dirty="0" err="1"/>
              <a:t>besoins</a:t>
            </a:r>
            <a:r>
              <a:rPr lang="en-US" altLang="fr-FR" sz="1400" b="1" dirty="0"/>
              <a:t> des enfants (enfants à </a:t>
            </a:r>
            <a:r>
              <a:rPr lang="en-US" altLang="fr-FR" sz="1400" b="1" dirty="0" err="1"/>
              <a:t>mobilité</a:t>
            </a:r>
            <a:r>
              <a:rPr lang="en-US" altLang="fr-FR" sz="1400" b="1" dirty="0"/>
              <a:t> </a:t>
            </a:r>
            <a:r>
              <a:rPr lang="en-US" altLang="fr-FR" sz="1400" b="1" dirty="0" err="1"/>
              <a:t>réduite</a:t>
            </a:r>
            <a:r>
              <a:rPr lang="en-US" altLang="fr-FR" sz="1400" b="1" dirty="0"/>
              <a:t>, enfant </a:t>
            </a:r>
            <a:r>
              <a:rPr lang="en-US" altLang="fr-FR" sz="1400" b="1" dirty="0" err="1"/>
              <a:t>autiste</a:t>
            </a:r>
            <a:r>
              <a:rPr lang="en-US" altLang="fr-FR" sz="1400" b="1" dirty="0"/>
              <a:t>)</a:t>
            </a:r>
          </a:p>
        </p:txBody>
      </p:sp>
      <p:sp>
        <p:nvSpPr>
          <p:cNvPr id="14348" name="Rectangle 11"/>
          <p:cNvSpPr>
            <a:spLocks noChangeArrowheads="1"/>
          </p:cNvSpPr>
          <p:nvPr/>
        </p:nvSpPr>
        <p:spPr bwMode="auto">
          <a:xfrm>
            <a:off x="1749425" y="723900"/>
            <a:ext cx="1960563" cy="2312988"/>
          </a:xfrm>
          <a:prstGeom prst="rect">
            <a:avLst/>
          </a:prstGeom>
          <a:noFill/>
          <a:ln w="25400">
            <a:solidFill>
              <a:srgbClr val="7F7F7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r-FR" altLang="en-US" sz="1400" b="1" dirty="0"/>
              <a:t>ACTIVIT</a:t>
            </a:r>
            <a:r>
              <a:rPr lang="en-US" altLang="fr-FR" sz="1400" b="1" dirty="0"/>
              <a:t>ES-CLE</a:t>
            </a:r>
          </a:p>
          <a:p>
            <a:pPr marL="285750" marR="0" lvl="0" indent="-28575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La </a:t>
            </a:r>
            <a:r>
              <a:rPr kumimoji="0" lang="en-US" alt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garde</a:t>
            </a:r>
            <a:r>
              <a:rPr kumimoji="0" lang="en-US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 des enfants</a:t>
            </a:r>
            <a:endParaRPr kumimoji="0" lang="fr-F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</a:endParaRPr>
          </a:p>
          <a:p>
            <a:pPr marL="285750" marR="0" lvl="0" indent="-28575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L’animation des programmes de jeux d’éveil</a:t>
            </a:r>
            <a:endParaRPr kumimoji="0" lang="en-US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</a:endParaRP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fr-FR" altLang="en-US" sz="1400" b="1" dirty="0"/>
          </a:p>
        </p:txBody>
      </p:sp>
      <p:sp>
        <p:nvSpPr>
          <p:cNvPr id="14349" name="TextBox 33"/>
          <p:cNvSpPr txBox="1">
            <a:spLocks noChangeArrowheads="1"/>
          </p:cNvSpPr>
          <p:nvPr/>
        </p:nvSpPr>
        <p:spPr bwMode="auto">
          <a:xfrm>
            <a:off x="7529513" y="3279775"/>
            <a:ext cx="1533525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fr-FR" altLang="en-US" sz="1400"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Theme">
      <a:majorFont>
        <a:latin typeface="Calibri"/>
        <a:ea typeface="MS PGothic"/>
        <a:cs typeface=""/>
      </a:majorFont>
      <a:minorFont>
        <a:latin typeface="Calibri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  <a:ea typeface="MS PGothic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  <a:ea typeface="MS PGothic" panose="020B0600070205080204" pitchFamily="34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248</Words>
  <Application>Microsoft Office PowerPoint</Application>
  <PresentationFormat>Affichage à l'écran (4:3)</PresentationFormat>
  <Paragraphs>47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HelvLight Regular</vt:lpstr>
      <vt:lpstr>Office Theme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user</dc:creator>
  <cp:lastModifiedBy>user</cp:lastModifiedBy>
  <cp:revision>4</cp:revision>
  <dcterms:modified xsi:type="dcterms:W3CDTF">2021-11-01T10:13:40Z</dcterms:modified>
</cp:coreProperties>
</file>